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82B83-DB79-4E33-BC00-F3DA88C2A972}" v="28" dt="2024-12-12T15:42:19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D514-C520-48D2-9588-1E538ECBC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D1141-4D85-4E07-A79B-D6089DD11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14E3-6E7F-4C0E-9F00-2A43AA4D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52CDE-776B-4864-A91A-20AA21B5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C58-9FEE-4F61-B55B-C9C89031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93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3A0E-C1A5-45E2-80F7-495161B4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AF27A-E0A7-4E9D-8DA7-1436AD096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2BD11-34D3-4877-AE38-F235E26A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57C8-8F3D-4FBA-83F8-D94DD4CF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14D01-1F55-41AF-A638-2C7144FD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23B05B-ADEA-4BBE-99E3-406462889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2CEDF-1F30-44E8-97C0-612368549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2D933-EDF9-469B-A6DD-59BC2BD5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CC714-D554-4A35-8C87-2A0436D7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00066-8949-4007-A317-9E88774F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2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D9411-BB11-4554-8BAB-7A14B82C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AC970-4205-4F98-AC75-07159425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F5DDA-ED1A-49FF-8D3C-1A05E67A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5AB23-620A-430F-A5DC-DEA03080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627A1-8507-4C1D-9229-B0C57EA54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9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86506-B463-44DF-B832-51BF85CA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443A2-D378-4F16-B738-676912B0B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2F1D9-EDBD-47A1-9B71-BAFDF831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E0786-7106-4760-ADC9-23C5A7E5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D0C00-677E-4E7C-ADB9-AB89E59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75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01B3-69BC-45F3-9DD8-F306893B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3165-5108-4D00-9252-570BAB224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BD734-8FBB-46F8-A3FD-421E378E7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06CC0-F67E-446C-B2F6-C6A9AC41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82A63-0D7F-4BB1-B2F0-022EA51B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B772E-5F6D-469E-9DCD-036D22C3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2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8D0A-358F-4CC4-8B4A-4277A6824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3078E-B6F8-417D-83B7-3B117E731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677E6-457F-4064-9832-9D34EACC1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0FDC3-C191-4C6C-8D88-63B8594AF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2A29A-A73D-4B3D-A3C3-C8820368C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834FE-E197-46F3-AB46-EC01E3EB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EB7E8-293B-4B7D-9E68-2E4B655D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47E1C2-FD34-4275-A3BC-7D0B5E44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9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ADC6-EDB7-48E1-B141-01723AB5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DABEE-2B5F-41D5-B8E9-CF0DD071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0A67D-AABC-4CD1-984E-A89E31DF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E409B-61BD-42BA-844D-6FEEC4F2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9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EA505-55CF-43FC-AF33-F0756CD6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2B110-DA25-4432-A237-E8547492C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90FFB-9E24-4B53-8B75-E35E4EE5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6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66043-47B6-42E5-9CB7-949D024D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10B42-DA52-4D1A-B190-B75DD71D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0B4D9-70CE-4EA4-B1E8-088490B31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CB02B-204E-4C10-982C-DFCE353B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36327-7F0F-4351-9F84-5A7DB66E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40F61-8948-4DD2-A82A-018F7ABC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5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69A8-9015-4C50-BEE7-8A1B40CC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07249-5595-411E-911D-0A854AC0B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FA585-6518-4CC2-8FB6-DAC2657FF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88E0A-27C7-49B9-9DAC-094A77CC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352EA-B43B-4F08-8138-7B3EBBA9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EDF7F-676E-4D58-A58C-C82DF6EF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79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F443C49E-AB9C-4114-88F0-902A17B591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5869240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08" imgH="408" progId="TCLayout.ActiveDocument.1">
                  <p:embed/>
                </p:oleObj>
              </mc:Choice>
              <mc:Fallback>
                <p:oleObj name="think-cell Slide" r:id="rId14" imgW="408" imgH="408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443C49E-AB9C-4114-88F0-902A17B591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AF8832-248C-487E-A31D-FBB743A75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0126F-8CE0-47E3-8648-E76050F0D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DD45D-7CCF-4333-856F-5CD664F2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7DEE-EB14-4313-A00E-98002BB63CB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73F40-25F4-4390-924F-28063CF1A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AEE0-5E78-4C22-ADA8-368D149A4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C3E8-B683-4E88-9D86-79F0F7D40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hyperlink" Target="http://www.uppsprettan.hagar.is/" TargetMode="Externa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21285791-155B-40C5-AC12-6F2EF5392B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59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DD67FE5F-D514-44C8-BD07-B2FF8C61FBA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48375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D67FE5F-D514-44C8-BD07-B2FF8C61FB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Staða markaðar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Skrifið greinargóða lýsingu á stöðu á markaði, tækifærum og samkeppni. </a:t>
            </a:r>
          </a:p>
        </p:txBody>
      </p:sp>
    </p:spTree>
    <p:extLst>
      <p:ext uri="{BB962C8B-B14F-4D97-AF65-F5344CB8AC3E}">
        <p14:creationId xmlns:p14="http://schemas.microsoft.com/office/powerpoint/2010/main" val="47915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78EE75F4-226C-46C0-80A1-61D12B9B887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32335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8EE75F4-226C-46C0-80A1-61D12B9B88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Sjálfbærni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Skrifið greinargóða lýsingu á samfélags- og umhverfislegum áhrifum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015087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A7035331-8F12-4639-A008-4B32F05B427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234630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7035331-8F12-4639-A008-4B32F05B42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Verk- og tímaáætlun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Gerið grein fyrir verk- og tímaáætlun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873483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039CEF0D-AD63-418F-B13D-0BC0388204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124030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39CEF0D-AD63-418F-B13D-0BC0388204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Fjárhagsáætlun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Gerið grein fyrir helstu fjárhagsliðum verkefnisins.</a:t>
            </a:r>
          </a:p>
        </p:txBody>
      </p:sp>
    </p:spTree>
    <p:extLst>
      <p:ext uri="{BB962C8B-B14F-4D97-AF65-F5344CB8AC3E}">
        <p14:creationId xmlns:p14="http://schemas.microsoft.com/office/powerpoint/2010/main" val="299723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F83B75C6-4B5C-43D0-9695-941675047D5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71350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83B75C6-4B5C-43D0-9695-941675047D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 err="1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Ítarefni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Annað efni sem að umsækjendur vilja koma á framfæri. Munið að heildarlengd umsóknar má ekki vera lengri en 20 glærur.</a:t>
            </a:r>
          </a:p>
        </p:txBody>
      </p:sp>
    </p:spTree>
    <p:extLst>
      <p:ext uri="{BB962C8B-B14F-4D97-AF65-F5344CB8AC3E}">
        <p14:creationId xmlns:p14="http://schemas.microsoft.com/office/powerpoint/2010/main" val="411277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54158-D0A9-46EF-B716-6FB13EBBFE0A}"/>
              </a:ext>
            </a:extLst>
          </p:cNvPr>
          <p:cNvSpPr txBox="1"/>
          <p:nvPr/>
        </p:nvSpPr>
        <p:spPr>
          <a:xfrm>
            <a:off x="991770" y="3075668"/>
            <a:ext cx="4279402" cy="7066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s-IS" sz="4000" b="1" dirty="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+mj-cs"/>
              </a:rPr>
              <a:t>Hvað næst?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C332F1-DA62-4897-BB06-0B83A306A354}"/>
              </a:ext>
            </a:extLst>
          </p:cNvPr>
          <p:cNvSpPr txBox="1"/>
          <p:nvPr/>
        </p:nvSpPr>
        <p:spPr>
          <a:xfrm>
            <a:off x="991770" y="4945778"/>
            <a:ext cx="2385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>
                <a:solidFill>
                  <a:schemeClr val="bg1"/>
                </a:solidFill>
              </a:rPr>
              <a:t>uppsprettan@hagar.is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A6C6AD1-0190-4918-B5FC-CB36AE3DD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47" y="5934067"/>
            <a:ext cx="1523809" cy="6984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357AE-906A-8EA4-FB04-F20655D4A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480" y="1197768"/>
            <a:ext cx="5930185" cy="4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0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F1D024CA-D26A-4682-B80A-B01FA9354AC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490253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D024CA-D26A-4682-B80A-B01FA9354A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Uppsprettan er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Nýsköpunarsjóður á vegum Haga. Hlutverk sjóðsins er að virkja og styðja við frumkvöðla til nýsköpunar og þróunar í íslenskri matvælaframleiðslu. 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Sjóðurinn leggur áherslu á stuðning við framleiðendur sem efla framþróun í íslenskum matvælaiðnaði, taka tillit til sjálfbærni og styðja við innlenda framleiðslu.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Alls eru um </a:t>
            </a:r>
            <a:r>
              <a:rPr lang="is-IS" sz="1600">
                <a:latin typeface="Inter" panose="02000503000000020004" pitchFamily="2" charset="0"/>
                <a:ea typeface="Inter" panose="02000503000000020004" pitchFamily="2" charset="0"/>
              </a:rPr>
              <a:t>20 milljónir til </a:t>
            </a: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úthlutunar úr sjóðnum árið 2025. Upphæð styrktar fer eftir umfangi og verðmæti verkefnis.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Styrkhafar fá jafnframt ráðgjöf og aðstoð við að koma afurðum sínum í verslanir Haga.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Upplýsingar um sjóðinn má finna á </a:t>
            </a: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  <a:hlinkClick r:id="rId5"/>
              </a:rPr>
              <a:t>www.uppsprettan.hagar.is</a:t>
            </a: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83E805-5F8B-9C47-AF95-E8C35FE5AE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9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78E4A2FA-A050-427E-BAA6-B014622078E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32853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8E4A2FA-A050-427E-BAA6-B014622078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Viðmiðunarreglur sjóðsins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Matsnefnd velur verkefni sem að fá hæstu matseinkunn til úthlutunnar úr sjóðnum.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Sjóðurinn styrkir ekki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Gerð þróunareldhúsa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Aðstoð við útflutning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Kostun á auglýsingum eða kynningarefni</a:t>
            </a:r>
          </a:p>
          <a:p>
            <a:pPr lvl="1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Áfengisframleiðslu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24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24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sz="24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4DD7AB-AF87-319F-7F5F-CAEF2840F3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0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12F5E8C8-E71B-4450-853A-BB229691A5E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161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2F5E8C8-E71B-4450-853A-BB229691A5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Hvaða þættir vega þyngst í mati?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4000"/>
              </a:lnSpc>
              <a:buClr>
                <a:schemeClr val="bg2"/>
              </a:buClr>
              <a:buNone/>
            </a:pPr>
            <a:r>
              <a:rPr lang="is-IS" sz="1600" b="1" dirty="0">
                <a:latin typeface="Inter" panose="02000503000000020004" pitchFamily="2" charset="0"/>
                <a:ea typeface="Inter" panose="02000503000000020004" pitchFamily="2" charset="0"/>
              </a:rPr>
              <a:t>Sjálfbærni (30%)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Hugar framleiðandi að umhverfisáhrifum við framleiðslu og dreifingu?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Stuðlar verkefnið að samdrætti í losun gróðurhúsalofttegunda, minni matarsóun eða betri nýtingu hráefna?</a:t>
            </a:r>
          </a:p>
          <a:p>
            <a:pPr marL="0" indent="0">
              <a:lnSpc>
                <a:spcPct val="114000"/>
              </a:lnSpc>
              <a:buClr>
                <a:schemeClr val="bg2"/>
              </a:buClr>
              <a:buNone/>
            </a:pPr>
            <a:r>
              <a:rPr lang="is-IS" sz="1600" b="1" dirty="0">
                <a:latin typeface="Inter" panose="02000503000000020004" pitchFamily="2" charset="0"/>
                <a:ea typeface="Inter" panose="02000503000000020004" pitchFamily="2" charset="0"/>
              </a:rPr>
              <a:t>Virði (30%)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Er verkefnið og framleiðslan að stuðla að aukinni verðmætasköpun, neytendum til hagsbóta?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Er varan líkleg til þess að komast á framleiðslustig og á markað?</a:t>
            </a:r>
          </a:p>
          <a:p>
            <a:pPr marL="0" indent="0">
              <a:lnSpc>
                <a:spcPct val="114000"/>
              </a:lnSpc>
              <a:buClr>
                <a:schemeClr val="bg2"/>
              </a:buClr>
              <a:buNone/>
            </a:pPr>
            <a:r>
              <a:rPr lang="is-IS" sz="1600" b="1" dirty="0">
                <a:latin typeface="Inter" panose="02000503000000020004" pitchFamily="2" charset="0"/>
                <a:ea typeface="Inter" panose="02000503000000020004" pitchFamily="2" charset="0"/>
              </a:rPr>
              <a:t>Nýnæmi (20%)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Er varan ný af nálinni og verið að nota nýstárlegar aðferðir, tækni eða ferla við framleiðslu?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Er verið að framleiða matvæli sem eru í dag aðeins fáanleg í gegnum innflutning?</a:t>
            </a:r>
          </a:p>
          <a:p>
            <a:pPr marL="0" indent="0">
              <a:lnSpc>
                <a:spcPct val="114000"/>
              </a:lnSpc>
              <a:buClr>
                <a:schemeClr val="bg2"/>
              </a:buClr>
              <a:buNone/>
            </a:pPr>
            <a:r>
              <a:rPr lang="is-IS" sz="1600" b="1" dirty="0">
                <a:latin typeface="Inter" panose="02000503000000020004" pitchFamily="2" charset="0"/>
                <a:ea typeface="Inter" panose="02000503000000020004" pitchFamily="2" charset="0"/>
              </a:rPr>
              <a:t>Verk-, tíma og kostnaðaráætlun (20%)</a:t>
            </a:r>
          </a:p>
          <a:p>
            <a:pPr marL="228600" lvl="1">
              <a:lnSpc>
                <a:spcPct val="114000"/>
              </a:lnSpc>
              <a:spcBef>
                <a:spcPts val="100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Er framleiðandi með ítarlegar og markvissar áætlanir hvað varðar verkþætti, </a:t>
            </a:r>
            <a:r>
              <a:rPr lang="is-IS" sz="1600" dirty="0" err="1">
                <a:latin typeface="Inter" panose="02000503000000020004" pitchFamily="2" charset="0"/>
                <a:ea typeface="Inter" panose="02000503000000020004" pitchFamily="2" charset="0"/>
              </a:rPr>
              <a:t>tímalínu</a:t>
            </a: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 og kostnað?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CB08D3-574F-208F-4CE7-EDB3188110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2800" y="6221343"/>
            <a:ext cx="1026765" cy="50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8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954158-D0A9-46EF-B716-6FB13EBBFE0A}"/>
              </a:ext>
            </a:extLst>
          </p:cNvPr>
          <p:cNvSpPr txBox="1"/>
          <p:nvPr/>
        </p:nvSpPr>
        <p:spPr>
          <a:xfrm>
            <a:off x="828801" y="1419858"/>
            <a:ext cx="460534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s-IS" sz="4000" b="1" dirty="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+mj-cs"/>
              </a:rPr>
              <a:t>Umsóknarform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22CAE9-4748-9C93-D716-0548A8B61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480" y="1197768"/>
            <a:ext cx="5930185" cy="4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9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915AC613-04C2-4860-BD96-9215304E572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384161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15AC613-04C2-4860-BD96-9215304E57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Leiðbeiningar fyrir skil á umsókn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Umsóknir skulu berast eigi síðar en </a:t>
            </a:r>
            <a:r>
              <a:rPr lang="is-IS" sz="1600" u="sng" dirty="0">
                <a:latin typeface="Inter" panose="02000503000000020004" pitchFamily="2" charset="0"/>
                <a:ea typeface="Inter" panose="02000503000000020004" pitchFamily="2" charset="0"/>
              </a:rPr>
              <a:t>22. janúar 2025.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Umsóknina skal senda inn sem Power Point kynningu og má kynningin ekki vera lengri en 20 glærur. Mælst er til að umsækjendur noti kaflaskiptingu (á næstu glærum) í umsóknarforminu.</a:t>
            </a:r>
          </a:p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is-IS" sz="1600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latin typeface="Inter" panose="02000503000000020004" pitchFamily="2" charset="0"/>
                <a:ea typeface="Inter" panose="02000503000000020004" pitchFamily="2" charset="0"/>
              </a:rPr>
              <a:t>Senda skal umsóknir á tölvupóstfangið </a:t>
            </a:r>
            <a:r>
              <a:rPr lang="is-IS" sz="1600" dirty="0">
                <a:solidFill>
                  <a:srgbClr val="0070C0"/>
                </a:solidFill>
                <a:latin typeface="Inter" panose="02000503000000020004" pitchFamily="2" charset="0"/>
                <a:ea typeface="Inter" panose="02000503000000020004" pitchFamily="2" charset="0"/>
              </a:rPr>
              <a:t>uppsprettan@hagar.is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is-IS" sz="18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24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B4CC1560-FD1D-41FC-97F8-DEB9F284CB4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213916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4CC1560-FD1D-41FC-97F8-DEB9F284CB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Samantekt á verkefninu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Skrifið greinargóða samantekt á verkefninu. Lýsið sérstaklega stöðu verkefnisins, afurð og samfélag- og umhverfislegum áhrifum. Tilgreinið hversu háum styrk er óskað eftir (20 milljónir eru í sjóðnum).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is-IS" sz="24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8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DE13283-72A6-44BC-B510-DD4BA08F637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555177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DE13283-72A6-44BC-B510-DD4BA08F63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Teymið 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Lýsið teyminu á bak við verkefnið. Tilgreinið aðila (nafn, fyrirtæki, tölvupóstfang, símanúmer) sem að sér um samskipti vegna umsóknar.</a:t>
            </a:r>
          </a:p>
        </p:txBody>
      </p:sp>
    </p:spTree>
    <p:extLst>
      <p:ext uri="{BB962C8B-B14F-4D97-AF65-F5344CB8AC3E}">
        <p14:creationId xmlns:p14="http://schemas.microsoft.com/office/powerpoint/2010/main" val="41578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F1BA6A4E-0D0B-4F07-8194-250B30AB985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560792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BA6A4E-0D0B-4F07-8194-250B30AB98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1B4931A-EA05-485D-B28B-D5CC5A6D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is-IS" sz="3200" b="1" dirty="0">
                <a:latin typeface="Inter" panose="02000503000000020004" pitchFamily="2" charset="0"/>
                <a:ea typeface="Inter" panose="02000503000000020004" pitchFamily="2" charset="0"/>
                <a:cs typeface="Arial" panose="020B0604020202020204" pitchFamily="34" charset="0"/>
              </a:rPr>
              <a:t>Afurð verkefnis </a:t>
            </a:r>
            <a:endParaRPr lang="en-GB" sz="3200" b="1" dirty="0">
              <a:latin typeface="Inter" panose="02000503000000020004" pitchFamily="2" charset="0"/>
              <a:ea typeface="Inter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ECC89-E5A5-4670-9D78-8AF499A2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1600" dirty="0">
                <a:solidFill>
                  <a:schemeClr val="bg2">
                    <a:lumMod val="75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rPr>
              <a:t>Skrifið greinargóða lýsingu á afurð (vöru) verkefnisins.</a:t>
            </a:r>
          </a:p>
        </p:txBody>
      </p:sp>
    </p:spTree>
    <p:extLst>
      <p:ext uri="{BB962C8B-B14F-4D97-AF65-F5344CB8AC3E}">
        <p14:creationId xmlns:p14="http://schemas.microsoft.com/office/powerpoint/2010/main" val="966849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Widescreen</PresentationFormat>
  <Paragraphs>56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Inter</vt:lpstr>
      <vt:lpstr>Wingdings</vt:lpstr>
      <vt:lpstr>Office Theme</vt:lpstr>
      <vt:lpstr>think-cell Slide</vt:lpstr>
      <vt:lpstr>PowerPoint Presentation</vt:lpstr>
      <vt:lpstr>Uppsprettan er</vt:lpstr>
      <vt:lpstr>Viðmiðunarreglur sjóðsins</vt:lpstr>
      <vt:lpstr>Hvaða þættir vega þyngst í mati?</vt:lpstr>
      <vt:lpstr>PowerPoint Presentation</vt:lpstr>
      <vt:lpstr>Leiðbeiningar fyrir skil á umsókn</vt:lpstr>
      <vt:lpstr>Samantekt á verkefninu</vt:lpstr>
      <vt:lpstr>Teymið </vt:lpstr>
      <vt:lpstr>Afurð verkefnis </vt:lpstr>
      <vt:lpstr>Staða markaðar</vt:lpstr>
      <vt:lpstr>Sjálfbærni</vt:lpstr>
      <vt:lpstr>Verk- og tímaáætlun</vt:lpstr>
      <vt:lpstr>Fjárhagsáætlun</vt:lpstr>
      <vt:lpstr>Ítarefni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2021-04-27T22:23:19Z</dcterms:created>
  <dcterms:modified xsi:type="dcterms:W3CDTF">2024-12-12T15:42:19Z</dcterms:modified>
</cp:coreProperties>
</file>