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75" r:id="rId2"/>
    <p:sldId id="257" r:id="rId3"/>
    <p:sldId id="259" r:id="rId4"/>
    <p:sldId id="260" r:id="rId5"/>
    <p:sldId id="274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>
        <p:scale>
          <a:sx n="140" d="100"/>
          <a:sy n="140" d="100"/>
        </p:scale>
        <p:origin x="846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D514-C520-48D2-9588-1E538ECBC6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FD1141-4D85-4E07-A79B-D6089DD11B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D214E3-6E7F-4C0E-9F00-2A43AA4D5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7DEE-EB14-4313-A00E-98002BB63CB4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52CDE-776B-4864-A91A-20AA21B51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60C58-9FEE-4F61-B55B-C9C890315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C3E8-B683-4E88-9D86-79F0F7D40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933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F3A0E-C1A5-45E2-80F7-495161B47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1AF27A-E0A7-4E9D-8DA7-1436AD0962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2BD11-34D3-4877-AE38-F235E26A7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7DEE-EB14-4313-A00E-98002BB63CB4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9957C8-8F3D-4FBA-83F8-D94DD4CF8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614D01-1F55-41AF-A638-2C7144FDA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C3E8-B683-4E88-9D86-79F0F7D40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723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23B05B-ADEA-4BBE-99E3-406462889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12CEDF-1F30-44E8-97C0-612368549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2D933-EDF9-469B-A6DD-59BC2BD51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7DEE-EB14-4313-A00E-98002BB63CB4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CC714-D554-4A35-8C87-2A0436D7D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00066-8949-4007-A317-9E88774FB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C3E8-B683-4E88-9D86-79F0F7D40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28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D9411-BB11-4554-8BAB-7A14B82C2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AC970-4205-4F98-AC75-071594252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F5DDA-ED1A-49FF-8D3C-1A05E67A9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7DEE-EB14-4313-A00E-98002BB63CB4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C5AB23-620A-430F-A5DC-DEA030809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627A1-8507-4C1D-9229-B0C57EA54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C3E8-B683-4E88-9D86-79F0F7D40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999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86506-B463-44DF-B832-51BF85CA5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5443A2-D378-4F16-B738-676912B0B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2F1D9-EDBD-47A1-9B71-BAFDF831F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7DEE-EB14-4313-A00E-98002BB63CB4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E0786-7106-4760-ADC9-23C5A7E5E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D0C00-677E-4E7C-ADB9-AB89E59FB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C3E8-B683-4E88-9D86-79F0F7D40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750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B01B3-69BC-45F3-9DD8-F306893B3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63165-5108-4D00-9252-570BAB2242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3BD734-8FBB-46F8-A3FD-421E378E78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906CC0-F67E-446C-B2F6-C6A9AC411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7DEE-EB14-4313-A00E-98002BB63CB4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A82A63-0D7F-4BB1-B2F0-022EA51B8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AB772E-5F6D-469E-9DCD-036D22C3B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C3E8-B683-4E88-9D86-79F0F7D40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429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D8D0A-358F-4CC4-8B4A-4277A6824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03078E-B6F8-417D-83B7-3B117E731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F677E6-457F-4064-9832-9D34EACC1E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40FDC3-C191-4C6C-8D88-63B8594AF4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42A29A-A73D-4B3D-A3C3-C8820368CE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7834FE-E197-46F3-AB46-EC01E3EB7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7DEE-EB14-4313-A00E-98002BB63CB4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BEB7E8-293B-4B7D-9E68-2E4B655DE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47E1C2-FD34-4275-A3BC-7D0B5E442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C3E8-B683-4E88-9D86-79F0F7D40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993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DADC6-EDB7-48E1-B141-01723AB56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3DABEE-2B5F-41D5-B8E9-CF0DD0714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7DEE-EB14-4313-A00E-98002BB63CB4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E0A67D-AABC-4CD1-984E-A89E31DF3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0E409B-61BD-42BA-844D-6FEEC4F29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C3E8-B683-4E88-9D86-79F0F7D40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925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4EA505-55CF-43FC-AF33-F0756CD63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7DEE-EB14-4313-A00E-98002BB63CB4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52B110-DA25-4432-A237-E8547492C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390FFB-9E24-4B53-8B75-E35E4EE51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C3E8-B683-4E88-9D86-79F0F7D40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663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66043-47B6-42E5-9CB7-949D024D3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10B42-DA52-4D1A-B190-B75DD71DC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C0B4D9-70CE-4EA4-B1E8-088490B31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1CB02B-204E-4C10-982C-DFCE353BC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7DEE-EB14-4313-A00E-98002BB63CB4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036327-7F0F-4351-9F84-5A7DB66EA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D40F61-8948-4DD2-A82A-018F7ABC2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C3E8-B683-4E88-9D86-79F0F7D40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355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069A8-9015-4C50-BEE7-8A1B40CC1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207249-5595-411E-911D-0A854AC0BD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DFA585-6518-4CC2-8FB6-DAC2657FF6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588E0A-27C7-49B9-9DAC-094A77CCB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7DEE-EB14-4313-A00E-98002BB63CB4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8352EA-B43B-4F08-8138-7B3EBBA90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EEDF7F-676E-4D58-A58C-C82DF6EF4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C3E8-B683-4E88-9D86-79F0F7D40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791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AF8832-248C-487E-A31D-FBB743A75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50126F-8CE0-47E3-8648-E76050F0D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DD45D-7CCF-4333-856F-5CD664F27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87DEE-EB14-4313-A00E-98002BB63CB4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73F40-25F4-4390-924F-28063CF1A1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4AEE0-5E78-4C22-ADA8-368D149A4F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8C3E8-B683-4E88-9D86-79F0F7D40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22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uppsprettan.hagar.i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954158-D0A9-46EF-B716-6FB13EBBFE0A}"/>
              </a:ext>
            </a:extLst>
          </p:cNvPr>
          <p:cNvSpPr txBox="1"/>
          <p:nvPr/>
        </p:nvSpPr>
        <p:spPr>
          <a:xfrm>
            <a:off x="991770" y="2125978"/>
            <a:ext cx="4279402" cy="23629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89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Hvað</a:t>
            </a:r>
            <a:r>
              <a:rPr lang="en-US" sz="89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89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næst</a:t>
            </a:r>
            <a:r>
              <a:rPr lang="en-US" sz="89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84C2E9E-0B5D-4B5F-9A1F-70EBDCE39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977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A6C6AD1-0190-4918-B5FC-CB36AE3DD0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2447" y="5934067"/>
            <a:ext cx="1523809" cy="69841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D0357AE-906A-8EA4-FB04-F20655D4AF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480" y="1197768"/>
            <a:ext cx="5930185" cy="4462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970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4931A-EA05-485D-B28B-D5CC5A6D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sz="3200" b="1" dirty="0">
                <a:latin typeface="Arial" panose="020B0604020202020204" pitchFamily="34" charset="0"/>
                <a:cs typeface="Arial" panose="020B0604020202020204" pitchFamily="34" charset="0"/>
              </a:rPr>
              <a:t>Afurð verkefnis 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ECC89-E5A5-4670-9D78-8AF499A27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dirty="0"/>
              <a:t> </a:t>
            </a:r>
            <a:r>
              <a:rPr lang="is-IS" sz="1800" dirty="0">
                <a:solidFill>
                  <a:schemeClr val="bg2">
                    <a:lumMod val="75000"/>
                  </a:schemeClr>
                </a:solidFill>
              </a:rPr>
              <a:t>Skrifið greinargóða lýsingu á afurð (vöru) verkefnisins.</a:t>
            </a:r>
          </a:p>
        </p:txBody>
      </p:sp>
    </p:spTree>
    <p:extLst>
      <p:ext uri="{BB962C8B-B14F-4D97-AF65-F5344CB8AC3E}">
        <p14:creationId xmlns:p14="http://schemas.microsoft.com/office/powerpoint/2010/main" val="966849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4931A-EA05-485D-B28B-D5CC5A6D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sz="3200" b="1" dirty="0">
                <a:latin typeface="Arial" panose="020B0604020202020204" pitchFamily="34" charset="0"/>
                <a:cs typeface="Arial" panose="020B0604020202020204" pitchFamily="34" charset="0"/>
              </a:rPr>
              <a:t>Staða markaðar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ECC89-E5A5-4670-9D78-8AF499A27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1800" dirty="0">
                <a:solidFill>
                  <a:schemeClr val="bg2">
                    <a:lumMod val="75000"/>
                  </a:schemeClr>
                </a:solidFill>
              </a:rPr>
              <a:t>Skrifið greinargóða lýsingu á stöðu á markaði, tækifærum og samkeppni. </a:t>
            </a:r>
          </a:p>
        </p:txBody>
      </p:sp>
    </p:spTree>
    <p:extLst>
      <p:ext uri="{BB962C8B-B14F-4D97-AF65-F5344CB8AC3E}">
        <p14:creationId xmlns:p14="http://schemas.microsoft.com/office/powerpoint/2010/main" val="479155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4931A-EA05-485D-B28B-D5CC5A6D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sz="3200" b="1" dirty="0">
                <a:latin typeface="Arial" panose="020B0604020202020204" pitchFamily="34" charset="0"/>
                <a:cs typeface="Arial" panose="020B0604020202020204" pitchFamily="34" charset="0"/>
              </a:rPr>
              <a:t>Samfélagsleg ábyrgð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ECC89-E5A5-4670-9D78-8AF499A27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1800" dirty="0">
                <a:solidFill>
                  <a:schemeClr val="bg2">
                    <a:lumMod val="75000"/>
                  </a:schemeClr>
                </a:solidFill>
              </a:rPr>
              <a:t>Skrifið greinargóða lýsingu á samfélags- og umhverfislegum áhrifum verkefnisins.</a:t>
            </a:r>
          </a:p>
        </p:txBody>
      </p:sp>
    </p:spTree>
    <p:extLst>
      <p:ext uri="{BB962C8B-B14F-4D97-AF65-F5344CB8AC3E}">
        <p14:creationId xmlns:p14="http://schemas.microsoft.com/office/powerpoint/2010/main" val="2015087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4931A-EA05-485D-B28B-D5CC5A6D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sz="3200" b="1" dirty="0">
                <a:latin typeface="Arial" panose="020B0604020202020204" pitchFamily="34" charset="0"/>
                <a:cs typeface="Arial" panose="020B0604020202020204" pitchFamily="34" charset="0"/>
              </a:rPr>
              <a:t>Verk- og tímaáætlun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ECC89-E5A5-4670-9D78-8AF499A27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1800" dirty="0">
                <a:solidFill>
                  <a:schemeClr val="bg2">
                    <a:lumMod val="75000"/>
                  </a:schemeClr>
                </a:solidFill>
              </a:rPr>
              <a:t>Gerið grein fyrir verk- og tímaáætlun verkefnisins.</a:t>
            </a:r>
          </a:p>
        </p:txBody>
      </p:sp>
    </p:spTree>
    <p:extLst>
      <p:ext uri="{BB962C8B-B14F-4D97-AF65-F5344CB8AC3E}">
        <p14:creationId xmlns:p14="http://schemas.microsoft.com/office/powerpoint/2010/main" val="2873483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4931A-EA05-485D-B28B-D5CC5A6D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sz="3200" b="1" dirty="0">
                <a:latin typeface="Arial" panose="020B0604020202020204" pitchFamily="34" charset="0"/>
                <a:cs typeface="Arial" panose="020B0604020202020204" pitchFamily="34" charset="0"/>
              </a:rPr>
              <a:t>Fjárhagsáætlun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ECC89-E5A5-4670-9D78-8AF499A27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1800" dirty="0">
                <a:solidFill>
                  <a:schemeClr val="bg2">
                    <a:lumMod val="75000"/>
                  </a:schemeClr>
                </a:solidFill>
              </a:rPr>
              <a:t>Gerið grein fyrir helstu fjárhagsliðum verkefnisins.</a:t>
            </a:r>
          </a:p>
        </p:txBody>
      </p:sp>
    </p:spTree>
    <p:extLst>
      <p:ext uri="{BB962C8B-B14F-4D97-AF65-F5344CB8AC3E}">
        <p14:creationId xmlns:p14="http://schemas.microsoft.com/office/powerpoint/2010/main" val="299723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4931A-EA05-485D-B28B-D5CC5A6D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Ítarefni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ECC89-E5A5-4670-9D78-8AF499A27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1800" dirty="0">
                <a:solidFill>
                  <a:schemeClr val="bg2">
                    <a:lumMod val="75000"/>
                  </a:schemeClr>
                </a:solidFill>
              </a:rPr>
              <a:t>Annað efni sem að umsækjendur vilja koma á framfæri. Munið að heildarlengd umsóknar má ekki vera lengri en 20 glærur.</a:t>
            </a:r>
          </a:p>
        </p:txBody>
      </p:sp>
    </p:spTree>
    <p:extLst>
      <p:ext uri="{BB962C8B-B14F-4D97-AF65-F5344CB8AC3E}">
        <p14:creationId xmlns:p14="http://schemas.microsoft.com/office/powerpoint/2010/main" val="411277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954158-D0A9-46EF-B716-6FB13EBBFE0A}"/>
              </a:ext>
            </a:extLst>
          </p:cNvPr>
          <p:cNvSpPr txBox="1"/>
          <p:nvPr/>
        </p:nvSpPr>
        <p:spPr>
          <a:xfrm>
            <a:off x="991770" y="1912222"/>
            <a:ext cx="4279402" cy="236297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96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Hvað</a:t>
            </a:r>
            <a:r>
              <a:rPr lang="en-US" sz="9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96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næst</a:t>
            </a:r>
            <a:r>
              <a:rPr lang="en-US" sz="9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84C2E9E-0B5D-4B5F-9A1F-70EBDCE39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977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C332F1-DA62-4897-BB06-0B83A306A354}"/>
              </a:ext>
            </a:extLst>
          </p:cNvPr>
          <p:cNvSpPr txBox="1"/>
          <p:nvPr/>
        </p:nvSpPr>
        <p:spPr>
          <a:xfrm>
            <a:off x="991770" y="4945778"/>
            <a:ext cx="2385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>
                <a:solidFill>
                  <a:schemeClr val="bg1"/>
                </a:solidFill>
              </a:rPr>
              <a:t>uppsprettan@hagar.is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A6C6AD1-0190-4918-B5FC-CB36AE3DD0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2447" y="5934067"/>
            <a:ext cx="1523809" cy="69841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D0357AE-906A-8EA4-FB04-F20655D4AF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480" y="1197768"/>
            <a:ext cx="5930185" cy="4462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604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4931A-EA05-485D-B28B-D5CC5A6D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Uppprettan</a:t>
            </a:r>
            <a:r>
              <a:rPr lang="is-IS" sz="3200" b="1" dirty="0">
                <a:latin typeface="Arial" panose="020B0604020202020204" pitchFamily="34" charset="0"/>
                <a:cs typeface="Arial" panose="020B0604020202020204" pitchFamily="34" charset="0"/>
              </a:rPr>
              <a:t> er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ECC89-E5A5-4670-9D78-8AF499A27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2400" dirty="0"/>
              <a:t>Nýsköpunarsjóður á vegum Haga. Hlutverk sjóðsins er að virkja og styðja við frumkvöðla til nýsköpunar og þróunar í íslenskri matvælaframleiðslu.  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endParaRPr lang="is-IS" sz="2400" dirty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2400" dirty="0"/>
              <a:t>Sjóðurinn leggur áherslu á stuðning við framleiðendur sem efla framþróun í íslenskum matvælaiðnaði, taka tillit til sjálfbærni og styðja við innlenda framleiðslu.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endParaRPr lang="is-IS" sz="2400" dirty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2400" dirty="0"/>
              <a:t>Allt að 20 milljónir eru til úthlutunar úr sjóðnum árið 2023. Upphæð styrktar fer eftir umfangi og verðmæti verkefnis. </a:t>
            </a:r>
          </a:p>
          <a:p>
            <a:pPr marL="0" indent="0">
              <a:buClr>
                <a:schemeClr val="accent2">
                  <a:lumMod val="60000"/>
                  <a:lumOff val="40000"/>
                </a:schemeClr>
              </a:buClr>
              <a:buNone/>
            </a:pPr>
            <a:endParaRPr lang="is-IS" sz="2400" dirty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2400" dirty="0"/>
              <a:t>Upplýsingar um sjóðinn má finna á </a:t>
            </a:r>
            <a:r>
              <a:rPr lang="is-IS" sz="2400" dirty="0">
                <a:hlinkClick r:id="rId2"/>
              </a:rPr>
              <a:t>www.uppsprettan.hagar.is</a:t>
            </a:r>
            <a:r>
              <a:rPr lang="is-IS" sz="2400" dirty="0"/>
              <a:t>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083E805-5F8B-9C47-AF95-E8C35FE5AE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0" y="6221343"/>
            <a:ext cx="1026765" cy="507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496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4931A-EA05-485D-B28B-D5CC5A6D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sz="3200" b="1" dirty="0">
                <a:latin typeface="Arial" panose="020B0604020202020204" pitchFamily="34" charset="0"/>
                <a:cs typeface="Arial" panose="020B0604020202020204" pitchFamily="34" charset="0"/>
              </a:rPr>
              <a:t>Viðmiðunarreglur sjóðsins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ECC89-E5A5-4670-9D78-8AF499A27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2400" dirty="0"/>
              <a:t>Matsnefnd velur verkefni sem að fá hæstu matseinkunn til úthlutunnar úr sjóðnum.</a:t>
            </a:r>
          </a:p>
          <a:p>
            <a:pPr marL="0" indent="0">
              <a:buClr>
                <a:schemeClr val="accent2">
                  <a:lumMod val="60000"/>
                  <a:lumOff val="40000"/>
                </a:schemeClr>
              </a:buClr>
              <a:buNone/>
            </a:pPr>
            <a:endParaRPr lang="is-IS" sz="2400" dirty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2400" dirty="0"/>
              <a:t>Sjóðurinn styrkir ekki</a:t>
            </a:r>
          </a:p>
          <a:p>
            <a:pPr lvl="1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is-IS" sz="2000" dirty="0"/>
              <a:t>Gerð þróunar eldhúsa</a:t>
            </a:r>
          </a:p>
          <a:p>
            <a:pPr lvl="1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is-IS" sz="2000" dirty="0"/>
              <a:t>Aðstoð við útflutning</a:t>
            </a:r>
          </a:p>
          <a:p>
            <a:pPr lvl="1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is-IS" sz="2000" dirty="0"/>
              <a:t>Kostun á auglýsingum eða kynningarefni</a:t>
            </a:r>
          </a:p>
          <a:p>
            <a:pPr lvl="1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is-IS" sz="2000" dirty="0"/>
              <a:t>Áfengisframleiðslu</a:t>
            </a:r>
          </a:p>
          <a:p>
            <a:pPr marL="0" indent="0">
              <a:buClr>
                <a:schemeClr val="accent2">
                  <a:lumMod val="60000"/>
                  <a:lumOff val="40000"/>
                </a:schemeClr>
              </a:buClr>
              <a:buNone/>
            </a:pPr>
            <a:endParaRPr lang="is-IS" dirty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endParaRPr lang="is-IS" dirty="0"/>
          </a:p>
          <a:p>
            <a:pPr marL="0" indent="0">
              <a:buClr>
                <a:schemeClr val="accent2">
                  <a:lumMod val="75000"/>
                </a:schemeClr>
              </a:buClr>
              <a:buNone/>
            </a:pPr>
            <a:endParaRPr lang="is-I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4DD7AB-AF87-319F-7F5F-CAEF2840F3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0" y="6221343"/>
            <a:ext cx="1026765" cy="507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607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4931A-EA05-485D-B28B-D5CC5A6D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sz="3200" b="1" dirty="0">
                <a:latin typeface="Arial" panose="020B0604020202020204" pitchFamily="34" charset="0"/>
                <a:cs typeface="Arial" panose="020B0604020202020204" pitchFamily="34" charset="0"/>
              </a:rPr>
              <a:t>Hvaða þættir vega þyngst í mati?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ECC89-E5A5-4670-9D78-8AF499A27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Clr>
                <a:schemeClr val="bg2"/>
              </a:buClr>
              <a:buNone/>
            </a:pPr>
            <a:r>
              <a:rPr lang="is-IS" sz="2400" b="1" dirty="0"/>
              <a:t>Sjálfbærni (30%)</a:t>
            </a:r>
          </a:p>
          <a:p>
            <a:pPr marL="228600" lvl="1">
              <a:lnSpc>
                <a:spcPct val="100000"/>
              </a:lnSpc>
              <a:spcBef>
                <a:spcPts val="1000"/>
              </a:spcBef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2100" dirty="0"/>
              <a:t>Hugar framleiðandi að umhverfisáhrifum við framleiðslu og dreifingu?</a:t>
            </a:r>
          </a:p>
          <a:p>
            <a:pPr marL="228600" lvl="1">
              <a:lnSpc>
                <a:spcPct val="100000"/>
              </a:lnSpc>
              <a:spcBef>
                <a:spcPts val="1000"/>
              </a:spcBef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2100" dirty="0"/>
              <a:t>Stuðlar verkefnið að minni matarsóun eða betri nýtingu á hráefni?</a:t>
            </a:r>
          </a:p>
          <a:p>
            <a:pPr marL="0" indent="0">
              <a:buClr>
                <a:schemeClr val="bg2"/>
              </a:buClr>
              <a:buNone/>
            </a:pPr>
            <a:r>
              <a:rPr lang="is-IS" sz="2400" b="1" dirty="0"/>
              <a:t>Virði (30%)</a:t>
            </a:r>
          </a:p>
          <a:p>
            <a:pPr marL="228600" lvl="1">
              <a:lnSpc>
                <a:spcPct val="100000"/>
              </a:lnSpc>
              <a:spcBef>
                <a:spcPts val="1000"/>
              </a:spcBef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2100" dirty="0"/>
              <a:t>Er verkefnið og framleiðslan að stuðla að aukinni verðmætasköpun, neytendum til hagsbóta?</a:t>
            </a:r>
          </a:p>
          <a:p>
            <a:pPr marL="228600" lvl="1">
              <a:lnSpc>
                <a:spcPct val="100000"/>
              </a:lnSpc>
              <a:spcBef>
                <a:spcPts val="1000"/>
              </a:spcBef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2100" dirty="0"/>
              <a:t>Er varan líkleg til þess að komast á framleiðslustig og á markað?</a:t>
            </a:r>
          </a:p>
          <a:p>
            <a:pPr marL="0" indent="0">
              <a:buClr>
                <a:schemeClr val="bg2"/>
              </a:buClr>
              <a:buNone/>
            </a:pPr>
            <a:r>
              <a:rPr lang="is-IS" sz="2400" b="1" dirty="0"/>
              <a:t>Nýnæmi (20%)</a:t>
            </a:r>
          </a:p>
          <a:p>
            <a:pPr marL="228600" lvl="1">
              <a:lnSpc>
                <a:spcPct val="100000"/>
              </a:lnSpc>
              <a:spcBef>
                <a:spcPts val="1000"/>
              </a:spcBef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2100" dirty="0"/>
              <a:t>Er varan ný af nálinni og verið að nota nýstárlegar aðferðir, tækni eða ferla við framleiðslu?</a:t>
            </a:r>
          </a:p>
          <a:p>
            <a:pPr marL="228600" lvl="1">
              <a:lnSpc>
                <a:spcPct val="100000"/>
              </a:lnSpc>
              <a:spcBef>
                <a:spcPts val="1000"/>
              </a:spcBef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2100" dirty="0"/>
              <a:t>Er verið að framleiða matvæli sem eru ef til vill aðeins fáanleg í gegnum innflutning?</a:t>
            </a:r>
          </a:p>
          <a:p>
            <a:pPr marL="0" indent="0">
              <a:buClr>
                <a:schemeClr val="bg2"/>
              </a:buClr>
              <a:buNone/>
            </a:pPr>
            <a:r>
              <a:rPr lang="is-IS" sz="2400" b="1" dirty="0"/>
              <a:t>Tenging við sjóðinn (10%)</a:t>
            </a:r>
          </a:p>
          <a:p>
            <a:pPr marL="228600" lvl="1">
              <a:lnSpc>
                <a:spcPct val="100000"/>
              </a:lnSpc>
              <a:spcBef>
                <a:spcPts val="1000"/>
              </a:spcBef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2100" dirty="0"/>
              <a:t>Hugar framleiðandi að markmiðum og hlutverki sjóðsins í sínum áætlunum?</a:t>
            </a:r>
          </a:p>
          <a:p>
            <a:pPr marL="0" indent="0">
              <a:buClr>
                <a:schemeClr val="bg2"/>
              </a:buClr>
              <a:buNone/>
            </a:pPr>
            <a:r>
              <a:rPr lang="is-IS" sz="2400" b="1" dirty="0"/>
              <a:t>Verk-, tíma og kostnaðaráætlun (10%)</a:t>
            </a:r>
          </a:p>
          <a:p>
            <a:pPr marL="228600" lvl="1">
              <a:lnSpc>
                <a:spcPct val="100000"/>
              </a:lnSpc>
              <a:spcBef>
                <a:spcPts val="1000"/>
              </a:spcBef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2100" dirty="0"/>
              <a:t>Er framleiðandi með ítarlegar og markvissar áætlanir hvað varðar verkþætti, </a:t>
            </a:r>
            <a:r>
              <a:rPr lang="is-IS" sz="2100" dirty="0" err="1"/>
              <a:t>tímalínu</a:t>
            </a:r>
            <a:r>
              <a:rPr lang="is-IS" sz="2100" dirty="0"/>
              <a:t> og kostnað?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None/>
            </a:pPr>
            <a:endParaRPr lang="is-I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CB08D3-574F-208F-4CE7-EDB3188110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0" y="6221343"/>
            <a:ext cx="1026765" cy="507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289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4931A-EA05-485D-B28B-D5CC5A6D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sz="3200" b="1" dirty="0">
                <a:latin typeface="Arial" panose="020B0604020202020204" pitchFamily="34" charset="0"/>
                <a:cs typeface="Arial" panose="020B0604020202020204" pitchFamily="34" charset="0"/>
              </a:rPr>
              <a:t>Tímalína Uppsprettunnar 2023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0240AE8-8AFC-2513-F7B2-FDCC5E3602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790" y="2814233"/>
            <a:ext cx="9831855" cy="166808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E3B5318-26BC-5734-4944-0A3F2632F0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0" y="6221343"/>
            <a:ext cx="1026765" cy="507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459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954158-D0A9-46EF-B716-6FB13EBBFE0A}"/>
              </a:ext>
            </a:extLst>
          </p:cNvPr>
          <p:cNvSpPr txBox="1"/>
          <p:nvPr/>
        </p:nvSpPr>
        <p:spPr>
          <a:xfrm>
            <a:off x="908454" y="1360481"/>
            <a:ext cx="460534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Umsóknarform</a:t>
            </a:r>
            <a:endParaRPr lang="en-US" sz="54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84C2E9E-0B5D-4B5F-9A1F-70EBDCE39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977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22CAE9-4748-9C93-D716-0548A8B611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0480" y="1197768"/>
            <a:ext cx="5930185" cy="4462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090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4931A-EA05-485D-B28B-D5CC5A6D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sz="3200" b="1" dirty="0">
                <a:latin typeface="Arial" panose="020B0604020202020204" pitchFamily="34" charset="0"/>
                <a:cs typeface="Arial" panose="020B0604020202020204" pitchFamily="34" charset="0"/>
              </a:rPr>
              <a:t>Leiðbeiningar fyrir skil á umsókn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ECC89-E5A5-4670-9D78-8AF499A27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2400" dirty="0"/>
              <a:t>Umsóknir skulu berast eigi síðar en </a:t>
            </a:r>
            <a:r>
              <a:rPr lang="is-IS" sz="2400" u="sng" dirty="0"/>
              <a:t>27. september 2023.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endParaRPr lang="is-IS" sz="2400" dirty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2400" dirty="0"/>
              <a:t>Umsóknina skal senda inn sem Power Point kynningu og má kynningin ekki vera lengri en 20 glærur. Mælst er til að umsækjendur noti kaflaskiptingu (á næstu glærum) í umsóknarforminu.</a:t>
            </a:r>
          </a:p>
          <a:p>
            <a:pPr marL="0" indent="0">
              <a:buClr>
                <a:schemeClr val="accent2">
                  <a:lumMod val="60000"/>
                  <a:lumOff val="40000"/>
                </a:schemeClr>
              </a:buClr>
              <a:buNone/>
            </a:pPr>
            <a:endParaRPr lang="is-IS" sz="2400" dirty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2400" dirty="0"/>
              <a:t>Senda skal umsóknir á tölvupóstfangið </a:t>
            </a:r>
            <a:r>
              <a:rPr lang="is-IS" sz="2400" dirty="0">
                <a:solidFill>
                  <a:srgbClr val="0070C0"/>
                </a:solidFill>
              </a:rPr>
              <a:t>uppsprettan@hagar.is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v"/>
            </a:pP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731724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4931A-EA05-485D-B28B-D5CC5A6D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sz="3200" b="1" dirty="0">
                <a:latin typeface="Arial" panose="020B0604020202020204" pitchFamily="34" charset="0"/>
                <a:cs typeface="Arial" panose="020B0604020202020204" pitchFamily="34" charset="0"/>
              </a:rPr>
              <a:t>Samantekt á verkefninu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ECC89-E5A5-4670-9D78-8AF499A27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1800" dirty="0">
                <a:solidFill>
                  <a:schemeClr val="bg2">
                    <a:lumMod val="75000"/>
                  </a:schemeClr>
                </a:solidFill>
              </a:rPr>
              <a:t>Skrifið greinargóða samantekt á verkefninu. Lýsið sérstaklega stöðu verkefnisins, afurð og samfélag- og umhverfislegum áhrifum. Tilgreinið hversu háum styrk er óskað eftir (20 milljónir eru í sjóðnum). 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None/>
            </a:pP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4248881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4931A-EA05-485D-B28B-D5CC5A6D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sz="3200" b="1" dirty="0">
                <a:latin typeface="Arial" panose="020B0604020202020204" pitchFamily="34" charset="0"/>
                <a:cs typeface="Arial" panose="020B0604020202020204" pitchFamily="34" charset="0"/>
              </a:rPr>
              <a:t>Teymið 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ECC89-E5A5-4670-9D78-8AF499A27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1800" dirty="0">
                <a:solidFill>
                  <a:schemeClr val="bg2">
                    <a:lumMod val="75000"/>
                  </a:schemeClr>
                </a:solidFill>
              </a:rPr>
              <a:t>Lýsið teyminu á bak við verkefnið. Tilgreinið aðila (nafn, fyrirtæki, tölvupóstfang, símanúmer) sem að sér um samskipti vegna umsóknar.</a:t>
            </a:r>
          </a:p>
        </p:txBody>
      </p:sp>
    </p:spTree>
    <p:extLst>
      <p:ext uri="{BB962C8B-B14F-4D97-AF65-F5344CB8AC3E}">
        <p14:creationId xmlns:p14="http://schemas.microsoft.com/office/powerpoint/2010/main" val="415789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470</Words>
  <Application>Microsoft Office PowerPoint</Application>
  <PresentationFormat>Widescreen</PresentationFormat>
  <Paragraphs>58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PowerPoint Presentation</vt:lpstr>
      <vt:lpstr>Uppprettan er</vt:lpstr>
      <vt:lpstr>Viðmiðunarreglur sjóðsins</vt:lpstr>
      <vt:lpstr>Hvaða þættir vega þyngst í mati?</vt:lpstr>
      <vt:lpstr>Tímalína Uppsprettunnar 2023</vt:lpstr>
      <vt:lpstr>PowerPoint Presentation</vt:lpstr>
      <vt:lpstr>Leiðbeiningar fyrir skil á umsókn</vt:lpstr>
      <vt:lpstr>Samantekt á verkefninu</vt:lpstr>
      <vt:lpstr>Teymið </vt:lpstr>
      <vt:lpstr>Afurð verkefnis </vt:lpstr>
      <vt:lpstr>Staða markaðar</vt:lpstr>
      <vt:lpstr>Samfélagsleg ábyrgð</vt:lpstr>
      <vt:lpstr>Verk- og tímaáætlun</vt:lpstr>
      <vt:lpstr>Fjárhagsáætlun</vt:lpstr>
      <vt:lpstr>Ítarefni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2021-04-27T22:23:19Z</dcterms:created>
  <dcterms:modified xsi:type="dcterms:W3CDTF">2023-08-28T15:47:58Z</dcterms:modified>
</cp:coreProperties>
</file>